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58" r:id="rId4"/>
    <p:sldId id="260" r:id="rId5"/>
    <p:sldId id="257" r:id="rId6"/>
  </p:sldIdLst>
  <p:sldSz cx="9906000" cy="6858000" type="A4"/>
  <p:notesSz cx="6858000" cy="9906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5D88"/>
    <a:srgbClr val="1A79CC"/>
    <a:srgbClr val="075AFF"/>
    <a:srgbClr val="45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254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C10650A6-7764-4692-8155-9339882D44A8}" type="datetime1">
              <a:rPr lang="sv-SE"/>
              <a:pPr/>
              <a:t>2014-05-23</a:t>
            </a:fld>
            <a:endParaRPr lang="sv-SE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E79D5BE6-868C-4606-AB6B-0DDD586D3F77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23F0CC4F-EF71-492B-9F72-6BB96BE85FB3}" type="datetime1">
              <a:rPr lang="sv-SE"/>
              <a:pPr/>
              <a:t>2014-05-23</a:t>
            </a:fld>
            <a:endParaRPr lang="sv-S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25" y="742950"/>
            <a:ext cx="536575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05350"/>
            <a:ext cx="50292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sv-S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1070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CB54618B-DFDC-46E5-98D5-7DD0D4E86E4B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Många utvecklingsuppdrag sliter i samma resurser. De försöker</a:t>
            </a:r>
            <a:r>
              <a:rPr lang="sv-SE" baseline="0" dirty="0" smtClean="0"/>
              <a:t> öka på men svårt att hitta personer med rätt kunskap.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3F0CC4F-EF71-492B-9F72-6BB96BE85FB3}" type="datetime1">
              <a:rPr lang="sv-SE" smtClean="0"/>
              <a:pPr/>
              <a:t>2014-05-23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54618B-DFDC-46E5-98D5-7DD0D4E86E4B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3F0CC4F-EF71-492B-9F72-6BB96BE85FB3}" type="datetime1">
              <a:rPr lang="sv-SE" smtClean="0"/>
              <a:pPr/>
              <a:t>2014-05-23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54618B-DFDC-46E5-98D5-7DD0D4E86E4B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7E1F3-6575-43F4-8020-68A8291A4E6D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1687C3-AC04-47FD-9749-978D76540A6B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81850" y="1125538"/>
            <a:ext cx="2228850" cy="50006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125538"/>
            <a:ext cx="6534150" cy="5000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0AD450-47DC-4657-84BF-6A237EC74404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E77E34-E576-4B51-85BC-5A25EAC9E895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D71899-9788-477E-916C-8D72A9A5D04A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59D7B-2248-4CE3-9B76-4829C262A520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90600" y="1557338"/>
            <a:ext cx="4000500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3500" y="1557338"/>
            <a:ext cx="4000500" cy="4005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D69220-56AC-4C67-8442-DAE658532F68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2F3E3B-EDE3-4AF6-A0A5-EAB775E2AE5B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FEB0E6-08B4-4DE3-B2AC-E109FC415ED5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A853F1-D759-4B89-B894-E703D0284958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190A7-E0A4-4B83-8B88-578F8CCDC9C3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873E26-722F-4C80-B31E-CB2C092D5301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01B267-7F47-494A-8CAB-E9D006380166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FAE6C9-03EF-4238-AAF5-4F6B77167C2D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05650" y="188913"/>
            <a:ext cx="2038350" cy="5373687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90600" y="188913"/>
            <a:ext cx="5962650" cy="537368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9B102-75A3-4615-AB2C-F14F5F7BE052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79E53B-F437-4565-B360-1FFEF3434EA4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638746-5CC2-44E3-9E91-AB321FD89DCE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549B02-35F4-45AB-8294-BEB7B2A91AF2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64FCE7-043C-4F10-94A0-240653D61444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0234AC-5623-4AF8-B8DD-C17EC23E4BDD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F46C38-1ECE-4EC7-8060-69A3857F1E12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0392A3-F0ED-42BC-814E-D5C1B64BD0AB}" type="datetime4">
              <a:rPr lang="sv-SE"/>
              <a:pPr/>
              <a:t>23 maj 2014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125538"/>
            <a:ext cx="81534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PRESENTATIONS TITEL (CALIBRI 32)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79A66232-15F3-4822-9270-98DD69A964C5}" type="datetime4">
              <a:rPr lang="sv-SE"/>
              <a:pPr/>
              <a:t>23 maj 2014</a:t>
            </a:fld>
            <a:endParaRPr lang="sv-SE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209800" y="6248400"/>
            <a:ext cx="7239000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28678" name="Picture 6" descr="gbg_li_cmy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5940425"/>
            <a:ext cx="1598613" cy="536575"/>
          </a:xfrm>
          <a:prstGeom prst="rect">
            <a:avLst/>
          </a:prstGeom>
          <a:noFill/>
        </p:spPr>
      </p:pic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920750" y="3830638"/>
            <a:ext cx="820896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sv-SE" b="1">
                <a:solidFill>
                  <a:srgbClr val="075D88"/>
                </a:solidFill>
              </a:rPr>
              <a:t>Namn och eller</a:t>
            </a:r>
            <a:br>
              <a:rPr lang="sv-SE" b="1">
                <a:solidFill>
                  <a:srgbClr val="075D88"/>
                </a:solidFill>
              </a:rPr>
            </a:br>
            <a:r>
              <a:rPr lang="sv-SE" b="1">
                <a:solidFill>
                  <a:srgbClr val="075D88"/>
                </a:solidFill>
              </a:rPr>
              <a:t>enhet</a:t>
            </a:r>
            <a:br>
              <a:rPr lang="sv-SE" b="1">
                <a:solidFill>
                  <a:srgbClr val="075D88"/>
                </a:solidFill>
              </a:rPr>
            </a:br>
            <a:r>
              <a:rPr lang="sv-SE" b="1">
                <a:solidFill>
                  <a:srgbClr val="075D88"/>
                </a:solidFill>
              </a:rPr>
              <a:t>Datum (Calibri 24)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5D88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3200">
          <a:solidFill>
            <a:srgbClr val="075D8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88913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RUBRIK 1 (CALIBRI 28)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57338"/>
            <a:ext cx="8153400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Nivå ett – Calibri 24</a:t>
            </a:r>
          </a:p>
          <a:p>
            <a:pPr lvl="0"/>
            <a:r>
              <a:rPr lang="sv-SE" smtClean="0"/>
              <a:t>Välj Calibri 20 eller lägre beroende på mängden av innehåll</a:t>
            </a:r>
          </a:p>
          <a:p>
            <a:pPr lvl="0"/>
            <a:r>
              <a:rPr lang="sv-SE" smtClean="0"/>
              <a:t>Håll avstånd mellan texten, bilderna och logotypen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1525" y="6248400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7DF82E77-A6F3-4A8D-944F-CB312278282F}" type="datetime4">
              <a:rPr lang="sv-SE"/>
              <a:pPr/>
              <a:t>23 maj 2014</a:t>
            </a:fld>
            <a:endParaRPr lang="sv-SE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2209800" y="6248400"/>
            <a:ext cx="7239000" cy="0"/>
          </a:xfrm>
          <a:prstGeom prst="line">
            <a:avLst/>
          </a:prstGeom>
          <a:noFill/>
          <a:ln w="25400">
            <a:solidFill>
              <a:srgbClr val="1A7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pic>
        <p:nvPicPr>
          <p:cNvPr id="1044" name="Picture 20" descr="gbg_li_cmy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5940425"/>
            <a:ext cx="1598613" cy="536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75D88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A71EF-F4EF-440E-A883-716B9802AD12}" type="datetime4">
              <a:rPr lang="sv-SE"/>
              <a:pPr/>
              <a:t>23 maj 2014</a:t>
            </a:fld>
            <a:endParaRPr lang="sv-S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200" dirty="0" smtClean="0"/>
              <a:t>Enhetssida 2.0</a:t>
            </a:r>
            <a:endParaRPr lang="sv-SE" sz="3200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97013" y="3836988"/>
            <a:ext cx="6934200" cy="1752600"/>
          </a:xfrm>
        </p:spPr>
        <p:txBody>
          <a:bodyPr/>
          <a:lstStyle/>
          <a:p>
            <a:r>
              <a:rPr lang="sv-SE" b="1" dirty="0" smtClean="0">
                <a:solidFill>
                  <a:srgbClr val="006699"/>
                </a:solidFill>
              </a:rPr>
              <a:t>Ny tidplan och förklaring</a:t>
            </a:r>
          </a:p>
          <a:p>
            <a:r>
              <a:rPr lang="sv-SE" b="1" dirty="0" err="1">
                <a:solidFill>
                  <a:srgbClr val="006699"/>
                </a:solidFill>
              </a:rPr>
              <a:t>g</a:t>
            </a:r>
            <a:r>
              <a:rPr lang="sv-SE" b="1" dirty="0" err="1" smtClean="0">
                <a:solidFill>
                  <a:srgbClr val="006699"/>
                </a:solidFill>
              </a:rPr>
              <a:t>oteborg.se</a:t>
            </a:r>
            <a:r>
              <a:rPr lang="sv-SE" b="1" dirty="0" smtClean="0">
                <a:solidFill>
                  <a:srgbClr val="006699"/>
                </a:solidFill>
              </a:rPr>
              <a:t> möte 23 maj 2014</a:t>
            </a:r>
          </a:p>
          <a:p>
            <a:r>
              <a:rPr lang="sv-SE" b="1" dirty="0" smtClean="0">
                <a:solidFill>
                  <a:srgbClr val="006699"/>
                </a:solidFill>
              </a:rPr>
              <a:t>Niina Jurvelin</a:t>
            </a:r>
            <a:endParaRPr lang="sv-SE" b="1" dirty="0">
              <a:solidFill>
                <a:srgbClr val="0066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ktangel 26"/>
          <p:cNvSpPr/>
          <p:nvPr/>
        </p:nvSpPr>
        <p:spPr bwMode="auto">
          <a:xfrm>
            <a:off x="5796239" y="0"/>
            <a:ext cx="4109762" cy="6858000"/>
          </a:xfrm>
          <a:prstGeom prst="rect">
            <a:avLst/>
          </a:prstGeom>
          <a:solidFill>
            <a:srgbClr val="CBF8F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9600" b="0" i="0" u="none" strike="noStrike" cap="none" normalizeH="0" baseline="0" dirty="0" smtClean="0">
                <a:ln>
                  <a:noFill/>
                </a:ln>
                <a:solidFill>
                  <a:srgbClr val="0E8794"/>
                </a:solidFill>
                <a:effectLst/>
                <a:latin typeface="Calibri" pitchFamily="34" charset="0"/>
              </a:rPr>
              <a:t>2015</a:t>
            </a:r>
          </a:p>
        </p:txBody>
      </p:sp>
      <p:sp>
        <p:nvSpPr>
          <p:cNvPr id="26" name="Rektangel 25"/>
          <p:cNvSpPr/>
          <p:nvPr/>
        </p:nvSpPr>
        <p:spPr bwMode="auto">
          <a:xfrm>
            <a:off x="1" y="0"/>
            <a:ext cx="5781124" cy="6858000"/>
          </a:xfrm>
          <a:prstGeom prst="rect">
            <a:avLst/>
          </a:prstGeom>
          <a:solidFill>
            <a:srgbClr val="FCF3B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9600" b="0" i="0" u="none" strike="noStrike" cap="none" normalizeH="0" baseline="0" dirty="0" smtClean="0">
                <a:ln>
                  <a:noFill/>
                </a:ln>
                <a:solidFill>
                  <a:srgbClr val="0E8794"/>
                </a:solidFill>
                <a:effectLst/>
                <a:latin typeface="Calibri" pitchFamily="34" charset="0"/>
              </a:rPr>
              <a:t>2014</a:t>
            </a:r>
          </a:p>
        </p:txBody>
      </p:sp>
      <p:graphicFrame>
        <p:nvGraphicFramePr>
          <p:cNvPr id="31" name="Tabell 30"/>
          <p:cNvGraphicFramePr>
            <a:graphicFrameLocks noGrp="1"/>
          </p:cNvGraphicFramePr>
          <p:nvPr/>
        </p:nvGraphicFramePr>
        <p:xfrm>
          <a:off x="128460" y="1339965"/>
          <a:ext cx="9433060" cy="5905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  <a:gridCol w="471653"/>
              </a:tblGrid>
              <a:tr h="1224137"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Januari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mpd="sng">
                      <a:noFill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Februari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Mars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April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Maj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Juni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Juli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Augusti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September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Oktober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November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December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Januari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Februari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Mars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April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Maj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Juni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Juli</a:t>
                      </a:r>
                      <a:endParaRPr lang="sv-SE" sz="1600" dirty="0">
                        <a:solidFill>
                          <a:srgbClr val="0E8794"/>
                        </a:solidFill>
                      </a:endParaRP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E8794"/>
                          </a:solidFill>
                        </a:rPr>
                        <a:t>Augusti</a:t>
                      </a:r>
                    </a:p>
                  </a:txBody>
                  <a:tcPr vert="vert">
                    <a:lnL w="12700" cap="flat" cmpd="sng" algn="ctr">
                      <a:solidFill>
                        <a:srgbClr val="0E87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1322"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smtClean="0">
                          <a:solidFill>
                            <a:srgbClr val="0E8794"/>
                          </a:solidFill>
                        </a:rPr>
                        <a:t>                  </a:t>
                      </a:r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0E87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E8794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Höger 5"/>
          <p:cNvSpPr/>
          <p:nvPr/>
        </p:nvSpPr>
        <p:spPr bwMode="auto">
          <a:xfrm>
            <a:off x="128464" y="2470225"/>
            <a:ext cx="9577064" cy="432048"/>
          </a:xfrm>
          <a:prstGeom prst="rightArrow">
            <a:avLst/>
          </a:prstGeom>
          <a:solidFill>
            <a:srgbClr val="0E879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Rektangel 13"/>
          <p:cNvSpPr/>
          <p:nvPr/>
        </p:nvSpPr>
        <p:spPr bwMode="auto">
          <a:xfrm rot="5400000">
            <a:off x="8215672" y="4342792"/>
            <a:ext cx="2835696" cy="288032"/>
          </a:xfrm>
          <a:prstGeom prst="rect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</a:rPr>
              <a:t>Gamla enhetssidor släcks ner</a:t>
            </a:r>
          </a:p>
        </p:txBody>
      </p:sp>
      <p:grpSp>
        <p:nvGrpSpPr>
          <p:cNvPr id="2" name="Grupp 23"/>
          <p:cNvGrpSpPr/>
          <p:nvPr/>
        </p:nvGrpSpPr>
        <p:grpSpPr>
          <a:xfrm>
            <a:off x="1064568" y="4445496"/>
            <a:ext cx="1944216" cy="1143744"/>
            <a:chOff x="1640632" y="4445496"/>
            <a:chExt cx="1944216" cy="1143744"/>
          </a:xfrm>
        </p:grpSpPr>
        <p:sp>
          <p:nvSpPr>
            <p:cNvPr id="15" name="Rektangel 14"/>
            <p:cNvSpPr/>
            <p:nvPr/>
          </p:nvSpPr>
          <p:spPr bwMode="auto">
            <a:xfrm>
              <a:off x="1640632" y="4445496"/>
              <a:ext cx="1944216" cy="207640"/>
            </a:xfrm>
            <a:prstGeom prst="rect">
              <a:avLst/>
            </a:prstGeom>
            <a:solidFill>
              <a:srgbClr val="0E8794"/>
            </a:solidFill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Webbenheten </a:t>
              </a:r>
              <a:r>
                <a:rPr kumimoji="0" lang="sv-SE" sz="10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+ </a:t>
              </a:r>
              <a:r>
                <a:rPr kumimoji="0" lang="sv-SE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referensgrupper</a:t>
              </a:r>
            </a:p>
          </p:txBody>
        </p:sp>
        <p:sp>
          <p:nvSpPr>
            <p:cNvPr id="30" name="Rektangel 29"/>
            <p:cNvSpPr/>
            <p:nvPr/>
          </p:nvSpPr>
          <p:spPr bwMode="auto">
            <a:xfrm>
              <a:off x="1640632" y="4653136"/>
              <a:ext cx="1944216" cy="936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600" b="0" i="0" u="none" strike="noStrike" cap="none" normalizeH="0" baseline="0" dirty="0" smtClean="0">
                  <a:ln>
                    <a:noFill/>
                  </a:ln>
                  <a:solidFill>
                    <a:srgbClr val="0E8794"/>
                  </a:solidFill>
                  <a:effectLst/>
                  <a:latin typeface="Calibri" pitchFamily="34" charset="0"/>
                </a:rPr>
                <a:t>Spika innehåll i mallpaketen</a:t>
              </a:r>
            </a:p>
          </p:txBody>
        </p:sp>
      </p:grpSp>
      <p:grpSp>
        <p:nvGrpSpPr>
          <p:cNvPr id="3" name="Grupp 20"/>
          <p:cNvGrpSpPr/>
          <p:nvPr/>
        </p:nvGrpSpPr>
        <p:grpSpPr>
          <a:xfrm>
            <a:off x="1208584" y="2996952"/>
            <a:ext cx="1008112" cy="1152128"/>
            <a:chOff x="1856656" y="2996952"/>
            <a:chExt cx="1008112" cy="1152128"/>
          </a:xfrm>
        </p:grpSpPr>
        <p:sp>
          <p:nvSpPr>
            <p:cNvPr id="16" name="Rektangel 15"/>
            <p:cNvSpPr/>
            <p:nvPr/>
          </p:nvSpPr>
          <p:spPr bwMode="auto">
            <a:xfrm>
              <a:off x="1856656" y="2996952"/>
              <a:ext cx="1008112" cy="207640"/>
            </a:xfrm>
            <a:prstGeom prst="rect">
              <a:avLst/>
            </a:prstGeom>
            <a:solidFill>
              <a:srgbClr val="0E8794"/>
            </a:solidFill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v-SE" sz="1000" b="1" dirty="0" err="1" smtClean="0">
                  <a:solidFill>
                    <a:schemeClr val="bg1"/>
                  </a:solidFill>
                  <a:latin typeface="Calibri" pitchFamily="34" charset="0"/>
                </a:rPr>
                <a:t>Intraservice</a:t>
              </a:r>
              <a:endParaRPr kumimoji="0" lang="sv-S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34" name="Rektangel 33"/>
            <p:cNvSpPr/>
            <p:nvPr/>
          </p:nvSpPr>
          <p:spPr bwMode="auto">
            <a:xfrm>
              <a:off x="1856656" y="3212976"/>
              <a:ext cx="1008112" cy="936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600" b="0" i="0" u="none" strike="noStrike" cap="none" normalizeH="0" baseline="0" dirty="0" err="1" smtClean="0">
                  <a:ln>
                    <a:noFill/>
                  </a:ln>
                  <a:solidFill>
                    <a:srgbClr val="0E8794"/>
                  </a:solidFill>
                  <a:effectLst/>
                  <a:latin typeface="Calibri" pitchFamily="34" charset="0"/>
                </a:rPr>
                <a:t>Upp-gradering</a:t>
              </a:r>
              <a:r>
                <a:rPr kumimoji="0" lang="sv-SE" sz="1600" b="0" i="0" u="none" strike="noStrike" cap="none" normalizeH="0" baseline="0" dirty="0" smtClean="0">
                  <a:ln>
                    <a:noFill/>
                  </a:ln>
                  <a:solidFill>
                    <a:srgbClr val="0E8794"/>
                  </a:solidFill>
                  <a:effectLst/>
                  <a:latin typeface="Calibri" pitchFamily="34" charset="0"/>
                </a:rPr>
                <a:t> WPS 8</a:t>
              </a:r>
            </a:p>
          </p:txBody>
        </p:sp>
      </p:grpSp>
      <p:grpSp>
        <p:nvGrpSpPr>
          <p:cNvPr id="4" name="Grupp 21"/>
          <p:cNvGrpSpPr/>
          <p:nvPr/>
        </p:nvGrpSpPr>
        <p:grpSpPr>
          <a:xfrm>
            <a:off x="2288704" y="2996952"/>
            <a:ext cx="2736304" cy="1152128"/>
            <a:chOff x="2936776" y="2996952"/>
            <a:chExt cx="2736304" cy="1152128"/>
          </a:xfrm>
        </p:grpSpPr>
        <p:sp>
          <p:nvSpPr>
            <p:cNvPr id="17" name="Rektangel 16"/>
            <p:cNvSpPr/>
            <p:nvPr/>
          </p:nvSpPr>
          <p:spPr bwMode="auto">
            <a:xfrm>
              <a:off x="2936776" y="2996952"/>
              <a:ext cx="2736304" cy="207640"/>
            </a:xfrm>
            <a:prstGeom prst="rect">
              <a:avLst/>
            </a:prstGeom>
            <a:solidFill>
              <a:srgbClr val="0E8794"/>
            </a:solidFill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v-SE" sz="1000" b="1" dirty="0" err="1" smtClean="0">
                  <a:solidFill>
                    <a:schemeClr val="bg1"/>
                  </a:solidFill>
                  <a:latin typeface="Calibri" pitchFamily="34" charset="0"/>
                </a:rPr>
                <a:t>Intraservice</a:t>
              </a:r>
              <a:r>
                <a:rPr lang="sv-SE" sz="1000" b="1" dirty="0" smtClean="0">
                  <a:solidFill>
                    <a:schemeClr val="bg1"/>
                  </a:solidFill>
                  <a:latin typeface="Calibri" pitchFamily="34" charset="0"/>
                </a:rPr>
                <a:t> + webbenheten</a:t>
              </a:r>
              <a:endParaRPr kumimoji="0" lang="sv-S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29" name="Rektangel 28"/>
            <p:cNvSpPr/>
            <p:nvPr/>
          </p:nvSpPr>
          <p:spPr bwMode="auto">
            <a:xfrm>
              <a:off x="2936776" y="3212976"/>
              <a:ext cx="2736304" cy="936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600" b="0" i="0" u="none" strike="noStrike" cap="none" normalizeH="0" baseline="0" dirty="0" smtClean="0">
                  <a:ln>
                    <a:noFill/>
                  </a:ln>
                  <a:solidFill>
                    <a:srgbClr val="0E8794"/>
                  </a:solidFill>
                  <a:effectLst/>
                  <a:latin typeface="Calibri" pitchFamily="34" charset="0"/>
                </a:rPr>
                <a:t>Teknisk utveckling av mallar</a:t>
              </a:r>
            </a:p>
          </p:txBody>
        </p:sp>
      </p:grpSp>
      <p:grpSp>
        <p:nvGrpSpPr>
          <p:cNvPr id="5" name="Grupp 22"/>
          <p:cNvGrpSpPr/>
          <p:nvPr/>
        </p:nvGrpSpPr>
        <p:grpSpPr>
          <a:xfrm>
            <a:off x="5097016" y="2996952"/>
            <a:ext cx="1656184" cy="1152128"/>
            <a:chOff x="5745088" y="2996952"/>
            <a:chExt cx="1656184" cy="1152128"/>
          </a:xfrm>
        </p:grpSpPr>
        <p:sp>
          <p:nvSpPr>
            <p:cNvPr id="18" name="Rektangel 17"/>
            <p:cNvSpPr/>
            <p:nvPr/>
          </p:nvSpPr>
          <p:spPr bwMode="auto">
            <a:xfrm>
              <a:off x="5745088" y="2996952"/>
              <a:ext cx="1656184" cy="207640"/>
            </a:xfrm>
            <a:prstGeom prst="rect">
              <a:avLst/>
            </a:prstGeom>
            <a:solidFill>
              <a:srgbClr val="0E8794"/>
            </a:solidFill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v-SE" sz="1000" b="1" dirty="0" smtClean="0">
                  <a:solidFill>
                    <a:schemeClr val="bg1"/>
                  </a:solidFill>
                  <a:latin typeface="Calibri" pitchFamily="34" charset="0"/>
                </a:rPr>
                <a:t>Webbenheten + redaktörer</a:t>
              </a:r>
              <a:endParaRPr kumimoji="0" lang="sv-S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32" name="Rektangel 31"/>
            <p:cNvSpPr/>
            <p:nvPr/>
          </p:nvSpPr>
          <p:spPr bwMode="auto">
            <a:xfrm>
              <a:off x="5745088" y="3212976"/>
              <a:ext cx="1656184" cy="936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600" b="0" i="0" u="none" strike="noStrike" cap="none" normalizeH="0" baseline="0" dirty="0" smtClean="0">
                  <a:ln>
                    <a:noFill/>
                  </a:ln>
                  <a:solidFill>
                    <a:srgbClr val="0E8794"/>
                  </a:solidFill>
                  <a:effectLst/>
                  <a:latin typeface="Calibri" pitchFamily="34" charset="0"/>
                </a:rPr>
                <a:t>Utrullning</a:t>
              </a:r>
              <a:r>
                <a:rPr lang="sv-SE" sz="1600" dirty="0" smtClean="0">
                  <a:solidFill>
                    <a:srgbClr val="0E8794"/>
                  </a:solidFill>
                  <a:latin typeface="Calibri" pitchFamily="34" charset="0"/>
                </a:rPr>
                <a:t> förvaltningarnas enhetssidor</a:t>
              </a:r>
              <a:endParaRPr kumimoji="0" lang="sv-SE" sz="1600" b="0" i="0" u="none" strike="noStrike" cap="none" normalizeH="0" baseline="0" dirty="0" smtClean="0">
                <a:ln>
                  <a:noFill/>
                </a:ln>
                <a:solidFill>
                  <a:srgbClr val="0E8794"/>
                </a:solidFill>
                <a:effectLst/>
                <a:latin typeface="Calibri" pitchFamily="34" charset="0"/>
              </a:endParaRPr>
            </a:p>
          </p:txBody>
        </p:sp>
      </p:grpSp>
      <p:grpSp>
        <p:nvGrpSpPr>
          <p:cNvPr id="7" name="Grupp 24"/>
          <p:cNvGrpSpPr/>
          <p:nvPr/>
        </p:nvGrpSpPr>
        <p:grpSpPr>
          <a:xfrm>
            <a:off x="4808983" y="4437112"/>
            <a:ext cx="957027" cy="1152128"/>
            <a:chOff x="5385048" y="4437112"/>
            <a:chExt cx="1008112" cy="1152128"/>
          </a:xfrm>
        </p:grpSpPr>
        <p:sp>
          <p:nvSpPr>
            <p:cNvPr id="19" name="Rektangel 18"/>
            <p:cNvSpPr/>
            <p:nvPr/>
          </p:nvSpPr>
          <p:spPr bwMode="auto">
            <a:xfrm>
              <a:off x="5385048" y="4437112"/>
              <a:ext cx="1008112" cy="207640"/>
            </a:xfrm>
            <a:prstGeom prst="rect">
              <a:avLst/>
            </a:prstGeom>
            <a:solidFill>
              <a:srgbClr val="0E8794"/>
            </a:solidFill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v-SE" sz="1000" b="1" dirty="0" smtClean="0">
                  <a:solidFill>
                    <a:schemeClr val="bg1"/>
                  </a:solidFill>
                  <a:latin typeface="Calibri" pitchFamily="34" charset="0"/>
                </a:rPr>
                <a:t>Webbenheten</a:t>
              </a:r>
              <a:endParaRPr kumimoji="0" lang="sv-S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2" name="Rektangel 11"/>
            <p:cNvSpPr/>
            <p:nvPr/>
          </p:nvSpPr>
          <p:spPr bwMode="auto">
            <a:xfrm>
              <a:off x="5385048" y="4653136"/>
              <a:ext cx="1008112" cy="936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600" b="0" i="0" u="none" strike="noStrike" cap="none" normalizeH="0" baseline="0" dirty="0" smtClean="0">
                  <a:ln>
                    <a:noFill/>
                  </a:ln>
                  <a:solidFill>
                    <a:srgbClr val="0E8794"/>
                  </a:solidFill>
                  <a:effectLst/>
                  <a:latin typeface="Calibri" pitchFamily="34" charset="0"/>
                </a:rPr>
                <a:t>Ny </a:t>
              </a:r>
              <a:r>
                <a:rPr kumimoji="0" lang="sv-SE" sz="1600" b="0" i="0" u="none" strike="noStrike" cap="none" normalizeH="0" baseline="0" dirty="0" err="1" smtClean="0">
                  <a:ln>
                    <a:noFill/>
                  </a:ln>
                  <a:solidFill>
                    <a:srgbClr val="0E8794"/>
                  </a:solidFill>
                  <a:effectLst/>
                  <a:latin typeface="Calibri" pitchFamily="34" charset="0"/>
                </a:rPr>
                <a:t>enhets-katalog</a:t>
              </a:r>
              <a:endParaRPr kumimoji="0" lang="sv-SE" sz="1600" b="0" i="0" u="none" strike="noStrike" cap="none" normalizeH="0" baseline="0" dirty="0" smtClean="0">
                <a:ln>
                  <a:noFill/>
                </a:ln>
                <a:solidFill>
                  <a:srgbClr val="0E8794"/>
                </a:solidFill>
                <a:effectLst/>
                <a:latin typeface="Calibri" pitchFamily="34" charset="0"/>
              </a:endParaRPr>
            </a:p>
          </p:txBody>
        </p:sp>
      </p:grpSp>
      <p:grpSp>
        <p:nvGrpSpPr>
          <p:cNvPr id="8" name="Grupp 27"/>
          <p:cNvGrpSpPr/>
          <p:nvPr/>
        </p:nvGrpSpPr>
        <p:grpSpPr>
          <a:xfrm>
            <a:off x="5839766" y="4437112"/>
            <a:ext cx="3577729" cy="1152128"/>
            <a:chOff x="6465168" y="4437112"/>
            <a:chExt cx="2736304" cy="1152128"/>
          </a:xfrm>
        </p:grpSpPr>
        <p:sp>
          <p:nvSpPr>
            <p:cNvPr id="20" name="Rektangel 19"/>
            <p:cNvSpPr/>
            <p:nvPr/>
          </p:nvSpPr>
          <p:spPr bwMode="auto">
            <a:xfrm>
              <a:off x="6465168" y="4437112"/>
              <a:ext cx="2736304" cy="207640"/>
            </a:xfrm>
            <a:prstGeom prst="rect">
              <a:avLst/>
            </a:prstGeom>
            <a:solidFill>
              <a:srgbClr val="0E8794"/>
            </a:solidFill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v-SE" sz="1000" b="1" dirty="0" smtClean="0">
                  <a:solidFill>
                    <a:schemeClr val="bg1"/>
                  </a:solidFill>
                  <a:latin typeface="Calibri" pitchFamily="34" charset="0"/>
                </a:rPr>
                <a:t>Webbenheten + redaktörer</a:t>
              </a:r>
              <a:endParaRPr kumimoji="0" lang="sv-S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33" name="Rektangel 32"/>
            <p:cNvSpPr/>
            <p:nvPr/>
          </p:nvSpPr>
          <p:spPr bwMode="auto">
            <a:xfrm>
              <a:off x="6465168" y="4653136"/>
              <a:ext cx="2736304" cy="936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600" b="0" i="0" u="none" strike="noStrike" cap="none" normalizeH="0" baseline="0" dirty="0" smtClean="0">
                  <a:ln>
                    <a:noFill/>
                  </a:ln>
                  <a:solidFill>
                    <a:srgbClr val="0E8794"/>
                  </a:solidFill>
                  <a:effectLst/>
                  <a:latin typeface="Calibri" pitchFamily="34" charset="0"/>
                </a:rPr>
                <a:t>Utrullning</a:t>
              </a:r>
              <a:r>
                <a:rPr lang="sv-SE" sz="1600" dirty="0" smtClean="0">
                  <a:solidFill>
                    <a:srgbClr val="0E8794"/>
                  </a:solidFill>
                  <a:latin typeface="Calibri" pitchFamily="34" charset="0"/>
                </a:rPr>
                <a:t> övriga enhetssidor</a:t>
              </a:r>
              <a:endParaRPr kumimoji="0" lang="sv-SE" sz="1600" b="0" i="0" u="none" strike="noStrike" cap="none" normalizeH="0" baseline="0" dirty="0" smtClean="0">
                <a:ln>
                  <a:noFill/>
                </a:ln>
                <a:solidFill>
                  <a:srgbClr val="0E8794"/>
                </a:solidFill>
                <a:effectLst/>
                <a:latin typeface="Calibri" pitchFamily="34" charset="0"/>
              </a:endParaRPr>
            </a:p>
          </p:txBody>
        </p:sp>
      </p:grpSp>
      <p:grpSp>
        <p:nvGrpSpPr>
          <p:cNvPr id="9" name="Grupp 35"/>
          <p:cNvGrpSpPr/>
          <p:nvPr/>
        </p:nvGrpSpPr>
        <p:grpSpPr>
          <a:xfrm>
            <a:off x="3080792" y="4437112"/>
            <a:ext cx="1656184" cy="1143744"/>
            <a:chOff x="1640632" y="4445496"/>
            <a:chExt cx="1944216" cy="1143744"/>
          </a:xfrm>
        </p:grpSpPr>
        <p:sp>
          <p:nvSpPr>
            <p:cNvPr id="37" name="Rektangel 36"/>
            <p:cNvSpPr/>
            <p:nvPr/>
          </p:nvSpPr>
          <p:spPr bwMode="auto">
            <a:xfrm>
              <a:off x="1640632" y="4445496"/>
              <a:ext cx="1944216" cy="207640"/>
            </a:xfrm>
            <a:prstGeom prst="rect">
              <a:avLst/>
            </a:prstGeom>
            <a:solidFill>
              <a:srgbClr val="0E8794">
                <a:alpha val="58824"/>
              </a:srgbClr>
            </a:solidFill>
            <a:ln>
              <a:prstDash val="dash"/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Referensgrupper  + </a:t>
              </a:r>
              <a:r>
                <a:rPr lang="sv-SE" sz="1000" b="1" dirty="0" smtClean="0">
                  <a:solidFill>
                    <a:schemeClr val="bg1"/>
                  </a:solidFill>
                  <a:latin typeface="Calibri" pitchFamily="34" charset="0"/>
                </a:rPr>
                <a:t>w</a:t>
              </a:r>
              <a:r>
                <a:rPr kumimoji="0" lang="sv-SE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itchFamily="34" charset="0"/>
                </a:rPr>
                <a:t>ebben</a:t>
              </a:r>
            </a:p>
          </p:txBody>
        </p:sp>
        <p:sp>
          <p:nvSpPr>
            <p:cNvPr id="39" name="Rektangel 38"/>
            <p:cNvSpPr/>
            <p:nvPr/>
          </p:nvSpPr>
          <p:spPr bwMode="auto">
            <a:xfrm>
              <a:off x="1640632" y="4653136"/>
              <a:ext cx="1944216" cy="936104"/>
            </a:xfrm>
            <a:prstGeom prst="rect">
              <a:avLst/>
            </a:prstGeom>
            <a:solidFill>
              <a:srgbClr val="FFFFFF">
                <a:alpha val="58824"/>
              </a:srgbClr>
            </a:solidFill>
            <a:ln>
              <a:prstDash val="dash"/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600" b="0" i="0" u="none" strike="noStrike" cap="none" normalizeH="0" baseline="0" dirty="0" smtClean="0">
                  <a:ln>
                    <a:noFill/>
                  </a:ln>
                  <a:solidFill>
                    <a:srgbClr val="0E8794"/>
                  </a:solidFill>
                  <a:effectLst/>
                  <a:latin typeface="Calibri" pitchFamily="34" charset="0"/>
                </a:rPr>
                <a:t>Ta fram</a:t>
              </a:r>
              <a:r>
                <a:rPr kumimoji="0" lang="sv-SE" sz="1600" b="0" i="0" u="none" strike="noStrike" cap="none" normalizeH="0" dirty="0" smtClean="0">
                  <a:ln>
                    <a:noFill/>
                  </a:ln>
                  <a:solidFill>
                    <a:srgbClr val="0E8794"/>
                  </a:solidFill>
                  <a:effectLst/>
                  <a:latin typeface="Calibri" pitchFamily="34" charset="0"/>
                </a:rPr>
                <a:t> gemensamma texter?</a:t>
              </a:r>
              <a:endParaRPr kumimoji="0" lang="sv-SE" sz="1600" b="0" i="0" u="none" strike="noStrike" cap="none" normalizeH="0" baseline="0" dirty="0" smtClean="0">
                <a:ln>
                  <a:noFill/>
                </a:ln>
                <a:solidFill>
                  <a:srgbClr val="0E8794"/>
                </a:solidFill>
                <a:effectLst/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Påverkande utvecklingsuppdrag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1899-9788-477E-916C-8D72A9A5D04A}" type="datetime4">
              <a:rPr lang="sv-SE" smtClean="0"/>
              <a:pPr/>
              <a:t>23 maj 2014</a:t>
            </a:fld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1712640" y="1268760"/>
            <a:ext cx="734481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v-SE" dirty="0" smtClean="0"/>
              <a:t>Lösning för folkomröstningen Trängselskatt</a:t>
            </a:r>
          </a:p>
          <a:p>
            <a:pPr>
              <a:lnSpc>
                <a:spcPct val="150000"/>
              </a:lnSpc>
            </a:pPr>
            <a:r>
              <a:rPr lang="sv-SE" dirty="0" smtClean="0"/>
              <a:t>Uppgradering till </a:t>
            </a:r>
            <a:r>
              <a:rPr lang="sv-SE" dirty="0" err="1" smtClean="0"/>
              <a:t>Websphere</a:t>
            </a:r>
            <a:r>
              <a:rPr lang="sv-SE" dirty="0" smtClean="0"/>
              <a:t> 8</a:t>
            </a:r>
            <a:br>
              <a:rPr lang="sv-SE" dirty="0" smtClean="0"/>
            </a:br>
            <a:r>
              <a:rPr lang="sv-SE" dirty="0" smtClean="0"/>
              <a:t>	- </a:t>
            </a:r>
            <a:r>
              <a:rPr lang="sv-SE" sz="2000" dirty="0" smtClean="0"/>
              <a:t>en förutsättning för Enhetssida 2.0</a:t>
            </a:r>
          </a:p>
          <a:p>
            <a:pPr>
              <a:lnSpc>
                <a:spcPct val="150000"/>
              </a:lnSpc>
            </a:pPr>
            <a:r>
              <a:rPr lang="sv-SE" dirty="0" smtClean="0"/>
              <a:t>Enhetssida 2.0</a:t>
            </a:r>
          </a:p>
          <a:p>
            <a:pPr>
              <a:lnSpc>
                <a:spcPct val="150000"/>
              </a:lnSpc>
            </a:pPr>
            <a:r>
              <a:rPr lang="sv-SE" dirty="0" smtClean="0"/>
              <a:t>Mobilanpassningen</a:t>
            </a:r>
          </a:p>
          <a:p>
            <a:pPr>
              <a:lnSpc>
                <a:spcPct val="150000"/>
              </a:lnSpc>
            </a:pPr>
            <a:r>
              <a:rPr lang="sv-SE" sz="2000" dirty="0"/>
              <a:t>	</a:t>
            </a:r>
            <a:r>
              <a:rPr lang="sv-SE" sz="2000" dirty="0" smtClean="0"/>
              <a:t>- fortfarande en öppen fråga hur vi löser, också del av EH 2.0</a:t>
            </a:r>
          </a:p>
          <a:p>
            <a:pPr>
              <a:lnSpc>
                <a:spcPct val="150000"/>
              </a:lnSpc>
            </a:pPr>
            <a:r>
              <a:rPr lang="sv-SE" dirty="0" smtClean="0"/>
              <a:t>Koncept för stadsutveckling</a:t>
            </a:r>
          </a:p>
          <a:p>
            <a:pPr>
              <a:lnSpc>
                <a:spcPct val="150000"/>
              </a:lnSpc>
            </a:pPr>
            <a:r>
              <a:rPr lang="sv-SE" dirty="0" smtClean="0"/>
              <a:t>Kalendarium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0D6E-3E37-4318-8739-2CC5D9566165}" type="datetime4">
              <a:rPr lang="sv-SE"/>
              <a:pPr/>
              <a:t>23 maj 2014</a:t>
            </a:fld>
            <a:endParaRPr lang="sv-SE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Grov tidsuppskattning av Enhetssida 2.0</a:t>
            </a:r>
            <a:endParaRPr lang="sv-SE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Juli-september 2014 - </a:t>
            </a:r>
            <a:r>
              <a:rPr lang="sv-SE" dirty="0" err="1" smtClean="0"/>
              <a:t>PoC</a:t>
            </a:r>
            <a:r>
              <a:rPr lang="sv-SE" dirty="0" smtClean="0"/>
              <a:t> Enhetssida 2.0 + Beslut om lösning</a:t>
            </a:r>
          </a:p>
          <a:p>
            <a:r>
              <a:rPr lang="sv-SE" dirty="0" smtClean="0"/>
              <a:t>Oktober 2014-mars 2015 - Teknisk </a:t>
            </a:r>
            <a:r>
              <a:rPr lang="sv-SE" dirty="0" smtClean="0"/>
              <a:t>utveckling</a:t>
            </a:r>
            <a:endParaRPr lang="sv-SE" dirty="0" smtClean="0"/>
          </a:p>
          <a:p>
            <a:r>
              <a:rPr lang="sv-SE" dirty="0" smtClean="0"/>
              <a:t>April-juni 2015 - Bearbetning av innehåll </a:t>
            </a:r>
          </a:p>
          <a:p>
            <a:r>
              <a:rPr lang="sv-SE" dirty="0" smtClean="0"/>
              <a:t>Juli-september 2015 - Stegvis driftsättning av Enhetssidor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IK_mal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1_gbg-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1_gbg-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bg-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bg-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bg-stad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7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FFFACA"/>
      </a:accent5>
      <a:accent6>
        <a:srgbClr val="B9B9E7"/>
      </a:accent6>
      <a:hlink>
        <a:srgbClr val="1A79CC"/>
      </a:hlink>
      <a:folHlink>
        <a:srgbClr val="0B3A70"/>
      </a:folHlink>
    </a:clrScheme>
    <a:fontScheme name="gbg-sta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gbg-st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bg-st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bg-sta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04C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FFE4B2"/>
        </a:accent5>
        <a:accent6>
          <a:srgbClr val="B9B9E7"/>
        </a:accent6>
        <a:hlink>
          <a:srgbClr val="1A79CC"/>
        </a:hlink>
        <a:folHlink>
          <a:srgbClr val="0B3A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TEIK_mall</Template>
  <TotalTime>31</TotalTime>
  <Words>152</Words>
  <Application>Microsoft Office PowerPoint</Application>
  <PresentationFormat>A4 (210 x 297 mm)</PresentationFormat>
  <Paragraphs>63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6" baseType="lpstr">
      <vt:lpstr>TEIK_mall</vt:lpstr>
      <vt:lpstr>gbg-stad</vt:lpstr>
      <vt:lpstr>Enhetssida 2.0</vt:lpstr>
      <vt:lpstr>Bild 2</vt:lpstr>
      <vt:lpstr>Påverkande utvecklingsuppdrag</vt:lpstr>
      <vt:lpstr>Grov tidsuppskattning av Enhetssida 2.0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Enhetssida 2.0</dc:title>
  <dc:creator>niijur0923</dc:creator>
  <cp:lastModifiedBy>niijur0923</cp:lastModifiedBy>
  <cp:revision>5</cp:revision>
  <cp:lastPrinted>2002-05-29T10:42:04Z</cp:lastPrinted>
  <dcterms:created xsi:type="dcterms:W3CDTF">2014-05-22T10:57:33Z</dcterms:created>
  <dcterms:modified xsi:type="dcterms:W3CDTF">2014-05-23T06:19:18Z</dcterms:modified>
</cp:coreProperties>
</file>